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7" r:id="rId3"/>
    <p:sldId id="276" r:id="rId4"/>
    <p:sldId id="258" r:id="rId5"/>
    <p:sldId id="259" r:id="rId6"/>
    <p:sldId id="261" r:id="rId7"/>
    <p:sldId id="260" r:id="rId8"/>
    <p:sldId id="268" r:id="rId9"/>
    <p:sldId id="269" r:id="rId10"/>
    <p:sldId id="270" r:id="rId11"/>
    <p:sldId id="264" r:id="rId12"/>
    <p:sldId id="271" r:id="rId13"/>
    <p:sldId id="272" r:id="rId14"/>
    <p:sldId id="273" r:id="rId15"/>
    <p:sldId id="274" r:id="rId16"/>
    <p:sldId id="277" r:id="rId17"/>
    <p:sldId id="262" r:id="rId18"/>
    <p:sldId id="275" r:id="rId19"/>
    <p:sldId id="263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9951" autoAdjust="0"/>
  </p:normalViewPr>
  <p:slideViewPr>
    <p:cSldViewPr>
      <p:cViewPr varScale="1">
        <p:scale>
          <a:sx n="88" d="100"/>
          <a:sy n="88" d="100"/>
        </p:scale>
        <p:origin x="130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2/24/2022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534400" cy="76200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  <a:effectLst/>
              </a:rPr>
              <a:t/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r>
              <a:rPr lang="ru-RU" sz="1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общеобразовательное  учреждение основная школа № 25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Исследовательский проект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литературе</a:t>
            </a:r>
            <a:b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кухня, или </a:t>
            </a:r>
            <a:r>
              <a:rPr lang="ru-RU" sz="2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одним </a:t>
            </a:r>
            <a:r>
              <a:rPr lang="ru-RU" sz="2200" b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столом с героями </a:t>
            </a:r>
            <a:r>
              <a:rPr lang="ru-RU" sz="2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А.П. Чехова»</a:t>
            </a: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19800" y="2895600"/>
            <a:ext cx="3048000" cy="3048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pPr>
              <a:buNone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Чиркунова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Дарья , </a:t>
            </a: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учащаяся 6 класса</a:t>
            </a:r>
          </a:p>
          <a:p>
            <a:pPr>
              <a:buNone/>
            </a:pP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Богдашева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Валерия,</a:t>
            </a: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учащаяся 7 класса</a:t>
            </a:r>
          </a:p>
          <a:p>
            <a:pPr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Шевцова Н.В,</a:t>
            </a: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</a:t>
            </a: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литературы</a:t>
            </a:r>
          </a:p>
          <a:p>
            <a:pPr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ОШ № 25</a:t>
            </a:r>
          </a:p>
          <a:p>
            <a:pPr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3" descr="официан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3124200"/>
            <a:ext cx="2646871" cy="3234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33800" y="6458188"/>
            <a:ext cx="250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Шпалозавода, 2022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0" y="1543408"/>
            <a:ext cx="8155709" cy="42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3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71600" y="533400"/>
            <a:ext cx="7498080" cy="586740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076279"/>
              </p:ext>
            </p:extLst>
          </p:nvPr>
        </p:nvGraphicFramePr>
        <p:xfrm>
          <a:off x="0" y="0"/>
          <a:ext cx="9144001" cy="69563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8863">
                  <a:extLst>
                    <a:ext uri="{9D8B030D-6E8A-4147-A177-3AD203B41FA5}">
                      <a16:colId xmlns:a16="http://schemas.microsoft.com/office/drawing/2014/main" val="1062720588"/>
                    </a:ext>
                  </a:extLst>
                </a:gridCol>
                <a:gridCol w="896695">
                  <a:extLst>
                    <a:ext uri="{9D8B030D-6E8A-4147-A177-3AD203B41FA5}">
                      <a16:colId xmlns:a16="http://schemas.microsoft.com/office/drawing/2014/main" val="1411013406"/>
                    </a:ext>
                  </a:extLst>
                </a:gridCol>
                <a:gridCol w="910796">
                  <a:extLst>
                    <a:ext uri="{9D8B030D-6E8A-4147-A177-3AD203B41FA5}">
                      <a16:colId xmlns:a16="http://schemas.microsoft.com/office/drawing/2014/main" val="3518373624"/>
                    </a:ext>
                  </a:extLst>
                </a:gridCol>
                <a:gridCol w="1243989">
                  <a:extLst>
                    <a:ext uri="{9D8B030D-6E8A-4147-A177-3AD203B41FA5}">
                      <a16:colId xmlns:a16="http://schemas.microsoft.com/office/drawing/2014/main" val="1493066008"/>
                    </a:ext>
                  </a:extLst>
                </a:gridCol>
                <a:gridCol w="1243989">
                  <a:extLst>
                    <a:ext uri="{9D8B030D-6E8A-4147-A177-3AD203B41FA5}">
                      <a16:colId xmlns:a16="http://schemas.microsoft.com/office/drawing/2014/main" val="3509489798"/>
                    </a:ext>
                  </a:extLst>
                </a:gridCol>
                <a:gridCol w="1260701">
                  <a:extLst>
                    <a:ext uri="{9D8B030D-6E8A-4147-A177-3AD203B41FA5}">
                      <a16:colId xmlns:a16="http://schemas.microsoft.com/office/drawing/2014/main" val="1593207081"/>
                    </a:ext>
                  </a:extLst>
                </a:gridCol>
                <a:gridCol w="1349484">
                  <a:extLst>
                    <a:ext uri="{9D8B030D-6E8A-4147-A177-3AD203B41FA5}">
                      <a16:colId xmlns:a16="http://schemas.microsoft.com/office/drawing/2014/main" val="4247806781"/>
                    </a:ext>
                  </a:extLst>
                </a:gridCol>
                <a:gridCol w="1349484">
                  <a:extLst>
                    <a:ext uri="{9D8B030D-6E8A-4147-A177-3AD203B41FA5}">
                      <a16:colId xmlns:a16="http://schemas.microsoft.com/office/drawing/2014/main" val="1821581999"/>
                    </a:ext>
                  </a:extLst>
                </a:gridCol>
              </a:tblGrid>
              <a:tr h="53655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рассказа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Социальный статус или род занятий героев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Блюда, упоминаемые в рассказах А.П. Чехова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6345872"/>
                  </a:ext>
                </a:extLst>
              </a:tr>
              <a:tr h="5037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Холодные закуски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Супы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Рыбные блюда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Мясные блюда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Выпечка, в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блины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Иное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2634753799"/>
                  </a:ext>
                </a:extLst>
              </a:tr>
              <a:tr h="13851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 бренности»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Надворный советник Семён Петрович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Подтыкин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Сельди с горчичным соусом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Блины, облитые горячим маслом, с икрой, сметаной, куском  семги,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кильки и сардинкой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2638025003"/>
                  </a:ext>
                </a:extLst>
              </a:tr>
              <a:tr h="44325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«Сирена»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мирового съезда судей -секретарь суда, председатель суда , почётный мировой судья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Простая редька с солью, рыжики солёные, мелко, как икра, изрезанные, с луком, с прованским маслом,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душоные   белые грибы с луком или лавровым листом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 горячие огневые, борщок из свёклы на хохлацкий манер, с ветчинкой и сосисками, рассольник из потрохов  и молоденьких почек, суп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Селёдка с лучком и с горчичным  соусом, икра селедки с лимончиком, налимья печенка, жаренный карась в сметане, стерлядь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кольчиком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судак или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карпий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подливкой из помидоров и грибов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Фаршированный поросёночек с хреном, жареные гуси, утка или бекас, индейка, дупеля, куропаточка, перепелки, кулебяка с начинкой, с жирная, сочная, с яйцами, с потрохами, с луком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Петрушка, укроп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360649488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999931"/>
              </p:ext>
            </p:extLst>
          </p:nvPr>
        </p:nvGraphicFramePr>
        <p:xfrm>
          <a:off x="1" y="0"/>
          <a:ext cx="9143998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4908">
                  <a:extLst>
                    <a:ext uri="{9D8B030D-6E8A-4147-A177-3AD203B41FA5}">
                      <a16:colId xmlns:a16="http://schemas.microsoft.com/office/drawing/2014/main" val="2704895925"/>
                    </a:ext>
                  </a:extLst>
                </a:gridCol>
                <a:gridCol w="1635891">
                  <a:extLst>
                    <a:ext uri="{9D8B030D-6E8A-4147-A177-3AD203B41FA5}">
                      <a16:colId xmlns:a16="http://schemas.microsoft.com/office/drawing/2014/main" val="104311907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27770650"/>
                    </a:ext>
                  </a:extLst>
                </a:gridCol>
                <a:gridCol w="523853">
                  <a:extLst>
                    <a:ext uri="{9D8B030D-6E8A-4147-A177-3AD203B41FA5}">
                      <a16:colId xmlns:a16="http://schemas.microsoft.com/office/drawing/2014/main" val="204142951"/>
                    </a:ext>
                  </a:extLst>
                </a:gridCol>
                <a:gridCol w="1336422">
                  <a:extLst>
                    <a:ext uri="{9D8B030D-6E8A-4147-A177-3AD203B41FA5}">
                      <a16:colId xmlns:a16="http://schemas.microsoft.com/office/drawing/2014/main" val="1825089171"/>
                    </a:ext>
                  </a:extLst>
                </a:gridCol>
                <a:gridCol w="1279194">
                  <a:extLst>
                    <a:ext uri="{9D8B030D-6E8A-4147-A177-3AD203B41FA5}">
                      <a16:colId xmlns:a16="http://schemas.microsoft.com/office/drawing/2014/main" val="1446667757"/>
                    </a:ext>
                  </a:extLst>
                </a:gridCol>
                <a:gridCol w="1354376">
                  <a:extLst>
                    <a:ext uri="{9D8B030D-6E8A-4147-A177-3AD203B41FA5}">
                      <a16:colId xmlns:a16="http://schemas.microsoft.com/office/drawing/2014/main" val="702358584"/>
                    </a:ext>
                  </a:extLst>
                </a:gridCol>
                <a:gridCol w="1449754">
                  <a:extLst>
                    <a:ext uri="{9D8B030D-6E8A-4147-A177-3AD203B41FA5}">
                      <a16:colId xmlns:a16="http://schemas.microsoft.com/office/drawing/2014/main" val="2862045288"/>
                    </a:ext>
                  </a:extLst>
                </a:gridCol>
              </a:tblGrid>
              <a:tr h="30148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«Блины»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Семейство относится к помещичьей, купеческой или дворянской среде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Дрожжевые блины с гречневой мукой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25949071"/>
                  </a:ext>
                </a:extLst>
              </a:tr>
              <a:tr h="38431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«Анна на шее»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Анна - бедная девушка, её отец, Пётр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Леонтьич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(учитель чистописания), братья, муж -чиновник 52 лет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Яблочное пирожное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Каша,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картошка, жаренная на бараньем сале, «от которого пахло свечкой» (пища бедных горожан - отца Анны и её братьев).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Шоколад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3553060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97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42893"/>
              </p:ext>
            </p:extLst>
          </p:nvPr>
        </p:nvGraphicFramePr>
        <p:xfrm>
          <a:off x="-1" y="0"/>
          <a:ext cx="9144000" cy="9093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201">
                  <a:extLst>
                    <a:ext uri="{9D8B030D-6E8A-4147-A177-3AD203B41FA5}">
                      <a16:colId xmlns:a16="http://schemas.microsoft.com/office/drawing/2014/main" val="2472819981"/>
                    </a:ext>
                  </a:extLst>
                </a:gridCol>
                <a:gridCol w="699031">
                  <a:extLst>
                    <a:ext uri="{9D8B030D-6E8A-4147-A177-3AD203B41FA5}">
                      <a16:colId xmlns:a16="http://schemas.microsoft.com/office/drawing/2014/main" val="236167037"/>
                    </a:ext>
                  </a:extLst>
                </a:gridCol>
                <a:gridCol w="977369">
                  <a:extLst>
                    <a:ext uri="{9D8B030D-6E8A-4147-A177-3AD203B41FA5}">
                      <a16:colId xmlns:a16="http://schemas.microsoft.com/office/drawing/2014/main" val="161588544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218826157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513266995"/>
                    </a:ext>
                  </a:extLst>
                </a:gridCol>
                <a:gridCol w="929669">
                  <a:extLst>
                    <a:ext uri="{9D8B030D-6E8A-4147-A177-3AD203B41FA5}">
                      <a16:colId xmlns:a16="http://schemas.microsoft.com/office/drawing/2014/main" val="640501857"/>
                    </a:ext>
                  </a:extLst>
                </a:gridCol>
                <a:gridCol w="1354375">
                  <a:extLst>
                    <a:ext uri="{9D8B030D-6E8A-4147-A177-3AD203B41FA5}">
                      <a16:colId xmlns:a16="http://schemas.microsoft.com/office/drawing/2014/main" val="317669231"/>
                    </a:ext>
                  </a:extLst>
                </a:gridCol>
                <a:gridCol w="1449755">
                  <a:extLst>
                    <a:ext uri="{9D8B030D-6E8A-4147-A177-3AD203B41FA5}">
                      <a16:colId xmlns:a16="http://schemas.microsoft.com/office/drawing/2014/main" val="3038654626"/>
                    </a:ext>
                  </a:extLst>
                </a:gridCol>
              </a:tblGrid>
              <a:tr h="2468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«Устрицы»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 и его безработный отец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Холодное с хреном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Горячая уха с душистым перцем, кисловатая селянка с хрящиками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Раковый соус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Устрицы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2162670834"/>
                  </a:ext>
                </a:extLst>
              </a:tr>
              <a:tr h="3291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«Душечка»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Оленька –дочь отставного коллежского асессора, жена управляющего лесным складом купца </a:t>
                      </a:r>
                      <a:r>
                        <a:rPr lang="ru-RU" sz="1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Бабакаева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Борщ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Жареная рыба (в постные дни)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Жареная баранина или утка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Пирог, бублики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Чай со сдобным хлебом или разными вареньями, кофе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1086736665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«Случай из практики»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Госпожа Ляликова, владелица фабрики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Стерлядь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Куриные котлеты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Компот, дорогие французские вина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3454478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0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841507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3717">
                  <a:extLst>
                    <a:ext uri="{9D8B030D-6E8A-4147-A177-3AD203B41FA5}">
                      <a16:colId xmlns:a16="http://schemas.microsoft.com/office/drawing/2014/main" val="1890690018"/>
                    </a:ext>
                  </a:extLst>
                </a:gridCol>
                <a:gridCol w="1546397">
                  <a:extLst>
                    <a:ext uri="{9D8B030D-6E8A-4147-A177-3AD203B41FA5}">
                      <a16:colId xmlns:a16="http://schemas.microsoft.com/office/drawing/2014/main" val="69950473"/>
                    </a:ext>
                  </a:extLst>
                </a:gridCol>
                <a:gridCol w="695879">
                  <a:extLst>
                    <a:ext uri="{9D8B030D-6E8A-4147-A177-3AD203B41FA5}">
                      <a16:colId xmlns:a16="http://schemas.microsoft.com/office/drawing/2014/main" val="3325636158"/>
                    </a:ext>
                  </a:extLst>
                </a:gridCol>
                <a:gridCol w="716136">
                  <a:extLst>
                    <a:ext uri="{9D8B030D-6E8A-4147-A177-3AD203B41FA5}">
                      <a16:colId xmlns:a16="http://schemas.microsoft.com/office/drawing/2014/main" val="2723372517"/>
                    </a:ext>
                  </a:extLst>
                </a:gridCol>
                <a:gridCol w="2087636">
                  <a:extLst>
                    <a:ext uri="{9D8B030D-6E8A-4147-A177-3AD203B41FA5}">
                      <a16:colId xmlns:a16="http://schemas.microsoft.com/office/drawing/2014/main" val="344708148"/>
                    </a:ext>
                  </a:extLst>
                </a:gridCol>
                <a:gridCol w="927838">
                  <a:extLst>
                    <a:ext uri="{9D8B030D-6E8A-4147-A177-3AD203B41FA5}">
                      <a16:colId xmlns:a16="http://schemas.microsoft.com/office/drawing/2014/main" val="1811187918"/>
                    </a:ext>
                  </a:extLst>
                </a:gridCol>
                <a:gridCol w="541239">
                  <a:extLst>
                    <a:ext uri="{9D8B030D-6E8A-4147-A177-3AD203B41FA5}">
                      <a16:colId xmlns:a16="http://schemas.microsoft.com/office/drawing/2014/main" val="2032968480"/>
                    </a:ext>
                  </a:extLst>
                </a:gridCol>
                <a:gridCol w="1005158">
                  <a:extLst>
                    <a:ext uri="{9D8B030D-6E8A-4147-A177-3AD203B41FA5}">
                      <a16:colId xmlns:a16="http://schemas.microsoft.com/office/drawing/2014/main" val="2727643526"/>
                    </a:ext>
                  </a:extLst>
                </a:gridCol>
              </a:tblGrid>
              <a:tr h="23403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«Переполох»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Госпожа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Федосья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Васильевна Кушкина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Осетрина по - русски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690574803"/>
                  </a:ext>
                </a:extLst>
              </a:tr>
              <a:tr h="45176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«Попрыгунья»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Ольга Ивановна Дымова – супруга врача, имеющего чин титулярного советника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Грибы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Устрицы, сардины, икра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Кусок ветчины или телятины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Сыр, водка и два графина с вином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4165872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413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482382"/>
              </p:ext>
            </p:extLst>
          </p:nvPr>
        </p:nvGraphicFramePr>
        <p:xfrm>
          <a:off x="-1" y="0"/>
          <a:ext cx="9144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4907">
                  <a:extLst>
                    <a:ext uri="{9D8B030D-6E8A-4147-A177-3AD203B41FA5}">
                      <a16:colId xmlns:a16="http://schemas.microsoft.com/office/drawing/2014/main" val="3694467920"/>
                    </a:ext>
                  </a:extLst>
                </a:gridCol>
                <a:gridCol w="1163081">
                  <a:extLst>
                    <a:ext uri="{9D8B030D-6E8A-4147-A177-3AD203B41FA5}">
                      <a16:colId xmlns:a16="http://schemas.microsoft.com/office/drawing/2014/main" val="2662817102"/>
                    </a:ext>
                  </a:extLst>
                </a:gridCol>
                <a:gridCol w="896071">
                  <a:extLst>
                    <a:ext uri="{9D8B030D-6E8A-4147-A177-3AD203B41FA5}">
                      <a16:colId xmlns:a16="http://schemas.microsoft.com/office/drawing/2014/main" val="1758666648"/>
                    </a:ext>
                  </a:extLst>
                </a:gridCol>
                <a:gridCol w="896071">
                  <a:extLst>
                    <a:ext uri="{9D8B030D-6E8A-4147-A177-3AD203B41FA5}">
                      <a16:colId xmlns:a16="http://schemas.microsoft.com/office/drawing/2014/main" val="2393665375"/>
                    </a:ext>
                  </a:extLst>
                </a:gridCol>
                <a:gridCol w="1150544">
                  <a:extLst>
                    <a:ext uri="{9D8B030D-6E8A-4147-A177-3AD203B41FA5}">
                      <a16:colId xmlns:a16="http://schemas.microsoft.com/office/drawing/2014/main" val="2484014662"/>
                    </a:ext>
                  </a:extLst>
                </a:gridCol>
                <a:gridCol w="1279195">
                  <a:extLst>
                    <a:ext uri="{9D8B030D-6E8A-4147-A177-3AD203B41FA5}">
                      <a16:colId xmlns:a16="http://schemas.microsoft.com/office/drawing/2014/main" val="3382405861"/>
                    </a:ext>
                  </a:extLst>
                </a:gridCol>
                <a:gridCol w="1354376">
                  <a:extLst>
                    <a:ext uri="{9D8B030D-6E8A-4147-A177-3AD203B41FA5}">
                      <a16:colId xmlns:a16="http://schemas.microsoft.com/office/drawing/2014/main" val="3811604948"/>
                    </a:ext>
                  </a:extLst>
                </a:gridCol>
                <a:gridCol w="1449755">
                  <a:extLst>
                    <a:ext uri="{9D8B030D-6E8A-4147-A177-3AD203B41FA5}">
                      <a16:colId xmlns:a16="http://schemas.microsoft.com/office/drawing/2014/main" val="1131096479"/>
                    </a:ext>
                  </a:extLst>
                </a:gridCol>
              </a:tblGrid>
              <a:tr h="371666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«Чёрный монах»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Песоцкий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Егор Семёнович – богатый помещик - коммерсант, владелец фруктового сада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Сытные сдобные крендели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Чай со сливками, кофе, вино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3542891628"/>
                  </a:ext>
                </a:extLst>
              </a:tr>
              <a:tr h="31413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«Глупый француз»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Главный герой - молодой человек, обладающий состоянием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Селянка из осетрины  по-русски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Консоме из курицы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Бараньи котлеты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Блины с икрой, балыком, сёмгой, зелёным луком, (заказы русских дворян, окружавших француза)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Гренки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701" marR="49701" marT="0" marB="0"/>
                </a:tc>
                <a:extLst>
                  <a:ext uri="{0D108BD9-81ED-4DB2-BD59-A6C34878D82A}">
                    <a16:rowId xmlns:a16="http://schemas.microsoft.com/office/drawing/2014/main" val="261214608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35100" y="2867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98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34659" y="274320"/>
            <a:ext cx="8081909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КУЛИНАРНЫЕ ПРИСТРАСТИЯ ЧЕХОВСКИХ ПЕРСОНАЖЕЙ</a:t>
            </a:r>
            <a:endParaRPr lang="ru-RU" sz="20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1138956" y="1524000"/>
            <a:ext cx="4613208" cy="4663440"/>
          </a:xfrm>
        </p:spPr>
        <p:txBody>
          <a:bodyPr>
            <a:normAutofit/>
          </a:bodyPr>
          <a:lstStyle/>
          <a:p>
            <a:pPr marL="82296" indent="0" algn="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БОГАТЫЕ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(другие рассказы)</a:t>
            </a:r>
          </a:p>
          <a:p>
            <a:pPr marL="82296" indent="0" algn="ctr"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82296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БЕДНЫЕ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(«Анна на шее», «Мелюзга», «Устрицы»)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11" y="3722802"/>
            <a:ext cx="1402531" cy="12462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636" y="2070786"/>
            <a:ext cx="1787973" cy="2254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807" y="5235737"/>
            <a:ext cx="1909354" cy="24926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956" y="4236597"/>
            <a:ext cx="1650413" cy="243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2728" y="1540501"/>
            <a:ext cx="1303461" cy="1313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897021" y="5222674"/>
            <a:ext cx="1842067" cy="1178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956" y="5679072"/>
            <a:ext cx="1629260" cy="114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1693" y="3805699"/>
            <a:ext cx="1580370" cy="1053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3792" y="2279544"/>
            <a:ext cx="1439058" cy="12974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4659" y="2993643"/>
            <a:ext cx="1825098" cy="112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0" name="Прямая со стрелкой 19"/>
          <p:cNvCxnSpPr>
            <a:endCxn id="7" idx="0"/>
          </p:cNvCxnSpPr>
          <p:nvPr/>
        </p:nvCxnSpPr>
        <p:spPr>
          <a:xfrm flipH="1">
            <a:off x="3445560" y="994809"/>
            <a:ext cx="708088" cy="5291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967884" y="980183"/>
            <a:ext cx="725437" cy="5603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40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304800"/>
            <a:ext cx="7498080" cy="59436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  <a:p>
            <a:pPr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702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3886200"/>
            <a:ext cx="3905250" cy="241935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295400" y="1905000"/>
            <a:ext cx="3733800" cy="1924050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блюд русской кухни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XIX века было очень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206419" y="1905000"/>
            <a:ext cx="3764280" cy="1981200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каждого сословия было обусловлено финансовыми возможностями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семьи.</a:t>
            </a:r>
            <a:endParaRPr lang="ru-RU" dirty="0"/>
          </a:p>
        </p:txBody>
      </p:sp>
      <p:sp>
        <p:nvSpPr>
          <p:cNvPr id="7" name="Стрелка вниз 6"/>
          <p:cNvSpPr/>
          <p:nvPr/>
        </p:nvSpPr>
        <p:spPr>
          <a:xfrm rot="3590495">
            <a:off x="3436422" y="418826"/>
            <a:ext cx="304800" cy="160264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5067">
            <a:off x="6031948" y="686625"/>
            <a:ext cx="1463167" cy="969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9067" y="412674"/>
            <a:ext cx="7498080" cy="65563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Буклет – сборник кулинарных рецептов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«За одним столом с героями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А.П. Чехова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400" dirty="0"/>
          </a:p>
        </p:txBody>
      </p:sp>
      <p:pic>
        <p:nvPicPr>
          <p:cNvPr id="2050" name="Рисунок 20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77021"/>
            <a:ext cx="7543800" cy="5696103"/>
          </a:xfrm>
          <a:prstGeom prst="rect">
            <a:avLst/>
          </a:prstGeom>
        </p:spPr>
      </p:pic>
      <p:pic>
        <p:nvPicPr>
          <p:cNvPr id="2051" name="Рисунок 20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370" y="3338644"/>
            <a:ext cx="1359526" cy="2353260"/>
          </a:xfrm>
          <a:prstGeom prst="rect">
            <a:avLst/>
          </a:prstGeom>
        </p:spPr>
      </p:pic>
      <p:pic>
        <p:nvPicPr>
          <p:cNvPr id="2052" name="Рисунок 20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85058">
            <a:off x="1698687" y="2141263"/>
            <a:ext cx="1186433" cy="1801419"/>
          </a:xfrm>
          <a:prstGeom prst="rect">
            <a:avLst/>
          </a:prstGeom>
        </p:spPr>
      </p:pic>
      <p:pic>
        <p:nvPicPr>
          <p:cNvPr id="3" name="Рисунок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19088"/>
            <a:ext cx="169545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0" descr="https://mykaleidoscope.ru/uploads/posts/2020-02/1581003045_40-p-vkusnie-deserti-russkoi-kukhni-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635000"/>
            <a:ext cx="1365250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19088"/>
            <a:ext cx="169545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ykaleidoscope.ru/uploads/posts/2020-02/1581003045_40-p-vkusnie-deserti-russkoi-kukhni-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635000"/>
            <a:ext cx="1365250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19088"/>
            <a:ext cx="169545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s://mykaleidoscope.ru/uploads/posts/2020-02/1581003045_40-p-vkusnie-deserti-russkoi-kukhni-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11" y="5486400"/>
            <a:ext cx="1365250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19088"/>
            <a:ext cx="169545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19088"/>
            <a:ext cx="169545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08" y="4922837"/>
            <a:ext cx="1695450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https://mykaleidoscope.ru/uploads/posts/2020-02/1581003045_40-p-vkusnie-deserti-russkoi-kukhni-9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75" y="3338644"/>
            <a:ext cx="1365250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1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438400"/>
            <a:ext cx="7498080" cy="167640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работы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овременный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имеет весьма туманное представление о том, что такое русская кухня, а, читая литературные произведения и встречая в них названия блюд, редко желает познакомиться поближе с традициями исконно русской кухни.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исследовательского проекта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применены на уроках литературы или истории в качестве иллюстративного материала.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38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31254" y="1458686"/>
            <a:ext cx="3429000" cy="1219200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ОБИЛИЕ и РАЗНООБРАЗИЕ РУССКОГО ЗАСТОЛЬЯ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74848" y="3197609"/>
            <a:ext cx="4419600" cy="1181100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МЕНЮ = СОСЛОВИЕ + ФИНАНСЫ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64757" y="5010466"/>
            <a:ext cx="3962400" cy="1219200"/>
          </a:xfrm>
          <a:prstGeom prst="round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СБОРНИКА РЕЦЕПТОВ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рассказам А.П. Чехова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010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35608" y="304800"/>
            <a:ext cx="7498080" cy="5943600"/>
          </a:xfrm>
        </p:spPr>
        <p:txBody>
          <a:bodyPr/>
          <a:lstStyle/>
          <a:p>
            <a:pPr marL="82296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исследовательского проекта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изучение разнообразия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блюд кухни России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века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примерах, представленных в рассказах А.П. Чехова и составление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сборника рецептов под названием </a:t>
            </a:r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«За одним столом с героями А.П. Чехова».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чехов книг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4746" y="3733800"/>
            <a:ext cx="4839804" cy="2754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685800"/>
            <a:ext cx="7498080" cy="60198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>
              <a:buNone/>
            </a:pPr>
            <a:endParaRPr lang="ru-RU" dirty="0" smtClean="0"/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прочитать и проанализировать выбранные рассказы А.П. Чехова; 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соответствия блюд, описанных в произведениях, социальному положению героев;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сравнить и выявить закономерности привычек питания людей разных сословий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века;</a:t>
            </a:r>
          </a:p>
          <a:p>
            <a:pPr lv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сборник кулинарных рецептов под названием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одним столом с героями А.П. Чехова».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685800"/>
            <a:ext cx="7498080" cy="556260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данного исследования: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А.П.Чехова «Блины»,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«Глупый француз», «Сирена», </a:t>
            </a: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бренности», «Анна на шее», «Устрицы» и др.</a:t>
            </a:r>
          </a:p>
          <a:p>
            <a:pPr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 исследования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блюда русской кухни, представленные в рассказах А.П.Чехова.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54465">
            <a:off x="7413880" y="1587446"/>
            <a:ext cx="1590011" cy="1194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89978">
            <a:off x="148861" y="4824354"/>
            <a:ext cx="1676545" cy="1414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533400"/>
            <a:ext cx="8153400" cy="5715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етоды исследования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библиографический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литературы и материалов сети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равнение</a:t>
            </a:r>
          </a:p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8119">
            <a:off x="5449345" y="3110377"/>
            <a:ext cx="3200677" cy="2511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Опрос учащихся МАОУ ОШ № 25</a:t>
            </a:r>
            <a:endParaRPr lang="ru-RU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219200"/>
            <a:ext cx="4648200" cy="2593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804848"/>
            <a:ext cx="4114800" cy="305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3000" y="180042"/>
            <a:ext cx="5097503" cy="3248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1486" y="3657600"/>
            <a:ext cx="6552202" cy="308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9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725</TotalTime>
  <Words>779</Words>
  <Application>Microsoft Office PowerPoint</Application>
  <PresentationFormat>Экран (4:3)</PresentationFormat>
  <Paragraphs>159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Calibri</vt:lpstr>
      <vt:lpstr>Corbel</vt:lpstr>
      <vt:lpstr>Gill Sans MT</vt:lpstr>
      <vt:lpstr>Times New Roman</vt:lpstr>
      <vt:lpstr>Verdana</vt:lpstr>
      <vt:lpstr>Wingdings 2</vt:lpstr>
      <vt:lpstr>Солнцестояние</vt:lpstr>
      <vt:lpstr>   Муниципальное автономное  общеобразовательное  учреждение основная школа № 25      Исследовательский проект  по литературе      «Литературная кухня, или За одним столом с героями А.П. Чехова»  </vt:lpstr>
      <vt:lpstr>Актуальность работы</vt:lpstr>
      <vt:lpstr>ГИПОТЕЗА</vt:lpstr>
      <vt:lpstr>Презентация PowerPoint</vt:lpstr>
      <vt:lpstr>Презентация PowerPoint</vt:lpstr>
      <vt:lpstr>Презентация PowerPoint</vt:lpstr>
      <vt:lpstr>Презентация PowerPoint</vt:lpstr>
      <vt:lpstr>Опрос учащихся МАОУ ОШ № 25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КУЛИНАРНЫЕ ПРИСТРАСТИЯ ЧЕХОВСКИХ ПЕРСОНАЖЕЙ</vt:lpstr>
      <vt:lpstr>Презентация PowerPoint</vt:lpstr>
      <vt:lpstr>Буклет – сборник кулинарных рецептов «За одним столом с героями А.П. Чехова» 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Наталья</cp:lastModifiedBy>
  <cp:revision>28</cp:revision>
  <dcterms:created xsi:type="dcterms:W3CDTF">2016-09-28T12:54:05Z</dcterms:created>
  <dcterms:modified xsi:type="dcterms:W3CDTF">2022-02-24T16:22:27Z</dcterms:modified>
</cp:coreProperties>
</file>